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8"/>
  </p:notesMasterIdLst>
  <p:sldIdLst>
    <p:sldId id="256" r:id="rId5"/>
    <p:sldId id="265" r:id="rId6"/>
    <p:sldId id="268" r:id="rId7"/>
    <p:sldId id="270" r:id="rId8"/>
    <p:sldId id="271" r:id="rId9"/>
    <p:sldId id="272" r:id="rId10"/>
    <p:sldId id="273" r:id="rId11"/>
    <p:sldId id="274" r:id="rId12"/>
    <p:sldId id="275" r:id="rId13"/>
    <p:sldId id="258" r:id="rId14"/>
    <p:sldId id="263" r:id="rId15"/>
    <p:sldId id="276" r:id="rId16"/>
    <p:sldId id="260" r:id="rId17"/>
    <p:sldId id="259" r:id="rId18"/>
    <p:sldId id="262" r:id="rId19"/>
    <p:sldId id="277" r:id="rId20"/>
    <p:sldId id="278" r:id="rId21"/>
    <p:sldId id="279" r:id="rId22"/>
    <p:sldId id="261" r:id="rId23"/>
    <p:sldId id="267" r:id="rId24"/>
    <p:sldId id="280" r:id="rId25"/>
    <p:sldId id="266" r:id="rId26"/>
    <p:sldId id="264"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68" d="100"/>
          <a:sy n="68" d="100"/>
        </p:scale>
        <p:origin x="-2248" y="-7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80889E-7990-E046-9A73-2F8E5B294ECC}" type="datetimeFigureOut">
              <a:rPr lang="en-US" smtClean="0"/>
              <a:t>1/16/17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BF8FA9-76BC-7643-86C3-4D771027C0DD}" type="slidenum">
              <a:rPr lang="en-US" smtClean="0"/>
              <a:t>‹#›</a:t>
            </a:fld>
            <a:endParaRPr lang="en-US"/>
          </a:p>
        </p:txBody>
      </p:sp>
    </p:spTree>
    <p:extLst>
      <p:ext uri="{BB962C8B-B14F-4D97-AF65-F5344CB8AC3E}">
        <p14:creationId xmlns:p14="http://schemas.microsoft.com/office/powerpoint/2010/main" val="12054886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None/>
            </a:pPr>
            <a:endParaRPr lang="en-US" sz="1100" dirty="0">
              <a:latin typeface="Arial" pitchFamily="34" charset="0"/>
            </a:endParaRPr>
          </a:p>
          <a:p>
            <a:pPr>
              <a:buFontTx/>
              <a:buChar char="•"/>
            </a:pPr>
            <a:endParaRPr lang="en-US" sz="1100" dirty="0">
              <a:latin typeface="Arial" pitchFamily="34" charset="0"/>
            </a:endParaRPr>
          </a:p>
          <a:p>
            <a:endParaRPr lang="en-US" sz="1100"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US State Dept.</a:t>
            </a:r>
            <a:r>
              <a:rPr lang="en-US" baseline="0" dirty="0" smtClean="0"/>
              <a:t> TIP Report relies on ILO data and this is generally assumed to be the most accurate data available – but still flawed.</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Forced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 refers to situations in which persons are coerced to work through the use of violence or intimidation, or by more subtle means such as accumulated debt, retention of identity papers or threats of denunciation to immigration authorities.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Forced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 contemporary forms of slavery, debt bondage and human trafficking are closely related terms though not identical in a legal sense. Most situations of slavery or human trafficking are however covered by ILO's definition of forced </a:t>
            </a:r>
            <a:r>
              <a:rPr lang="en-US" sz="1200" kern="1200" dirty="0" err="1" smtClean="0">
                <a:solidFill>
                  <a:schemeClr val="tx1"/>
                </a:solidFill>
                <a:effectLst/>
                <a:latin typeface="+mn-lt"/>
                <a:ea typeface="+mn-ea"/>
                <a:cs typeface="+mn-cs"/>
              </a:rPr>
              <a:t>labour</a:t>
            </a:r>
            <a:r>
              <a:rPr lang="en-US" sz="1200" kern="120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ABF8FA9-76BC-7643-86C3-4D771027C0DD}" type="slidenum">
              <a:rPr lang="en-US" smtClean="0"/>
              <a:t>8</a:t>
            </a:fld>
            <a:endParaRPr lang="en-US"/>
          </a:p>
        </p:txBody>
      </p:sp>
    </p:spTree>
    <p:extLst>
      <p:ext uri="{BB962C8B-B14F-4D97-AF65-F5344CB8AC3E}">
        <p14:creationId xmlns:p14="http://schemas.microsoft.com/office/powerpoint/2010/main" val="2128988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Several</a:t>
            </a:r>
            <a:r>
              <a:rPr lang="en-US" baseline="0" dirty="0" smtClean="0"/>
              <a:t> sources attribute these statistics to and claims to the US </a:t>
            </a:r>
            <a:r>
              <a:rPr lang="en-US" baseline="0" dirty="0" err="1" smtClean="0"/>
              <a:t>Dept</a:t>
            </a:r>
            <a:r>
              <a:rPr lang="en-US" baseline="0" dirty="0" smtClean="0"/>
              <a:t> of Health and Human Services, however the claim is no longer on the department’s  website.  In 2013 Polaris Project estimated that the total yearly profits from the HT industry are around $32 billion US with profits per individual ranging from $13k to $67k per year.  However in 2012 the Council of Europe estimated HT at around 42 billion US per year.</a:t>
            </a:r>
          </a:p>
          <a:p>
            <a:endParaRPr lang="en-US" baseline="0" dirty="0" smtClean="0"/>
          </a:p>
          <a:p>
            <a:r>
              <a:rPr lang="en-US" baseline="0" dirty="0" smtClean="0"/>
              <a:t>The true extent of the economic impact is not known.  Many orgs who use to rely on this economic impact data have backed away from it.</a:t>
            </a:r>
            <a:endParaRPr lang="en-US" dirty="0"/>
          </a:p>
        </p:txBody>
      </p:sp>
      <p:sp>
        <p:nvSpPr>
          <p:cNvPr id="4" name="Slide Number Placeholder 3"/>
          <p:cNvSpPr>
            <a:spLocks noGrp="1"/>
          </p:cNvSpPr>
          <p:nvPr>
            <p:ph type="sldNum" sz="quarter" idx="10"/>
          </p:nvPr>
        </p:nvSpPr>
        <p:spPr/>
        <p:txBody>
          <a:bodyPr/>
          <a:lstStyle/>
          <a:p>
            <a:fld id="{0ABF8FA9-76BC-7643-86C3-4D771027C0DD}" type="slidenum">
              <a:rPr lang="en-US" smtClean="0"/>
              <a:t>9</a:t>
            </a:fld>
            <a:endParaRPr lang="en-US"/>
          </a:p>
        </p:txBody>
      </p:sp>
    </p:spTree>
    <p:extLst>
      <p:ext uri="{BB962C8B-B14F-4D97-AF65-F5344CB8AC3E}">
        <p14:creationId xmlns:p14="http://schemas.microsoft.com/office/powerpoint/2010/main" val="2364796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Makes labor trafficking victims</a:t>
            </a:r>
            <a:r>
              <a:rPr lang="en-US" baseline="0" dirty="0" smtClean="0"/>
              <a:t> invisible. </a:t>
            </a:r>
          </a:p>
          <a:p>
            <a:endParaRPr lang="en-US" baseline="0" dirty="0" smtClean="0"/>
          </a:p>
          <a:p>
            <a:r>
              <a:rPr lang="en-US" baseline="0" dirty="0" smtClean="0"/>
              <a:t>Often used to signal that sex trafficking is only minors and only boys.   </a:t>
            </a:r>
          </a:p>
          <a:p>
            <a:endParaRPr lang="en-US" baseline="0" dirty="0" smtClean="0"/>
          </a:p>
          <a:p>
            <a:r>
              <a:rPr lang="en-US" baseline="0" dirty="0" smtClean="0"/>
              <a:t>Implicitly tells people that labor trafficking is NOT sex trafficking.</a:t>
            </a:r>
            <a:endParaRPr lang="en-US" dirty="0"/>
          </a:p>
        </p:txBody>
      </p:sp>
      <p:sp>
        <p:nvSpPr>
          <p:cNvPr id="4" name="Slide Number Placeholder 3"/>
          <p:cNvSpPr>
            <a:spLocks noGrp="1"/>
          </p:cNvSpPr>
          <p:nvPr>
            <p:ph type="sldNum" sz="quarter" idx="10"/>
          </p:nvPr>
        </p:nvSpPr>
        <p:spPr/>
        <p:txBody>
          <a:bodyPr/>
          <a:lstStyle/>
          <a:p>
            <a:fld id="{0ABF8FA9-76BC-7643-86C3-4D771027C0DD}" type="slidenum">
              <a:rPr lang="en-US" smtClean="0"/>
              <a:t>10</a:t>
            </a:fld>
            <a:endParaRPr lang="en-US"/>
          </a:p>
        </p:txBody>
      </p:sp>
    </p:spTree>
    <p:extLst>
      <p:ext uri="{BB962C8B-B14F-4D97-AF65-F5344CB8AC3E}">
        <p14:creationId xmlns:p14="http://schemas.microsoft.com/office/powerpoint/2010/main" val="1198020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numbers you come across,</a:t>
            </a:r>
            <a:r>
              <a:rPr lang="en-US" baseline="0" dirty="0" smtClean="0"/>
              <a:t> even mine, represent best estimates of the situation.  Because of the secretive and hidden nature of the problem it simply is not possible to get an accurate ‘head count’” (Estes)  Only juveniles were surveyed in his study.  Also for it to be true that this is the average have to be many under age 12.</a:t>
            </a:r>
          </a:p>
          <a:p>
            <a:endParaRPr lang="en-US" baseline="0" dirty="0" smtClean="0"/>
          </a:p>
          <a:p>
            <a:r>
              <a:rPr lang="en-US" baseline="0" dirty="0" smtClean="0"/>
              <a:t>Shared Hope International uses the same statistic but without citation.  They include a pie chart from a survey of 96 girls in Clark County Nevada – average age from the pie chart is 14.96 years.</a:t>
            </a:r>
            <a:endParaRPr lang="en-US" dirty="0"/>
          </a:p>
        </p:txBody>
      </p:sp>
      <p:sp>
        <p:nvSpPr>
          <p:cNvPr id="4" name="Slide Number Placeholder 3"/>
          <p:cNvSpPr>
            <a:spLocks noGrp="1"/>
          </p:cNvSpPr>
          <p:nvPr>
            <p:ph type="sldNum" sz="quarter" idx="10"/>
          </p:nvPr>
        </p:nvSpPr>
        <p:spPr/>
        <p:txBody>
          <a:bodyPr/>
          <a:lstStyle/>
          <a:p>
            <a:fld id="{0ABF8FA9-76BC-7643-86C3-4D771027C0DD}" type="slidenum">
              <a:rPr lang="en-US" smtClean="0"/>
              <a:t>12</a:t>
            </a:fld>
            <a:endParaRPr lang="en-US"/>
          </a:p>
        </p:txBody>
      </p:sp>
    </p:spTree>
    <p:extLst>
      <p:ext uri="{BB962C8B-B14F-4D97-AF65-F5344CB8AC3E}">
        <p14:creationId xmlns:p14="http://schemas.microsoft.com/office/powerpoint/2010/main" val="3297912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White? US citizen?</a:t>
            </a:r>
          </a:p>
          <a:p>
            <a:endParaRPr lang="en-US" dirty="0"/>
          </a:p>
        </p:txBody>
      </p:sp>
      <p:sp>
        <p:nvSpPr>
          <p:cNvPr id="4" name="Slide Number Placeholder 3"/>
          <p:cNvSpPr>
            <a:spLocks noGrp="1"/>
          </p:cNvSpPr>
          <p:nvPr>
            <p:ph type="sldNum" sz="quarter" idx="10"/>
          </p:nvPr>
        </p:nvSpPr>
        <p:spPr/>
        <p:txBody>
          <a:bodyPr/>
          <a:lstStyle/>
          <a:p>
            <a:fld id="{0ABF8FA9-76BC-7643-86C3-4D771027C0DD}" type="slidenum">
              <a:rPr lang="en-US" smtClean="0"/>
              <a:t>18</a:t>
            </a:fld>
            <a:endParaRPr lang="en-US"/>
          </a:p>
        </p:txBody>
      </p:sp>
    </p:spTree>
    <p:extLst>
      <p:ext uri="{BB962C8B-B14F-4D97-AF65-F5344CB8AC3E}">
        <p14:creationId xmlns:p14="http://schemas.microsoft.com/office/powerpoint/2010/main" val="1916299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0" dirty="0" smtClean="0"/>
              <a:t>  One easy reason to know this isn’t true?  Because we don’t know a city’s baseline of ST.  How can we say something is a spike?</a:t>
            </a:r>
            <a:endParaRPr lang="en-US" dirty="0"/>
          </a:p>
        </p:txBody>
      </p:sp>
      <p:sp>
        <p:nvSpPr>
          <p:cNvPr id="4" name="Slide Number Placeholder 3"/>
          <p:cNvSpPr>
            <a:spLocks noGrp="1"/>
          </p:cNvSpPr>
          <p:nvPr>
            <p:ph type="sldNum" sz="quarter" idx="10"/>
          </p:nvPr>
        </p:nvSpPr>
        <p:spPr/>
        <p:txBody>
          <a:bodyPr/>
          <a:lstStyle/>
          <a:p>
            <a:fld id="{0ABF8FA9-76BC-7643-86C3-4D771027C0DD}" type="slidenum">
              <a:rPr lang="en-US" smtClean="0"/>
              <a:t>19</a:t>
            </a:fld>
            <a:endParaRPr lang="en-US"/>
          </a:p>
        </p:txBody>
      </p:sp>
    </p:spTree>
    <p:extLst>
      <p:ext uri="{BB962C8B-B14F-4D97-AF65-F5344CB8AC3E}">
        <p14:creationId xmlns:p14="http://schemas.microsoft.com/office/powerpoint/2010/main" val="2653972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71A8473-E273-A441-A60A-D31D4DBD2631}" type="datetimeFigureOut">
              <a:rPr lang="en-US" smtClean="0"/>
              <a:t>1/16/17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58D2A1D0-4841-9D4F-B9FC-FC89716E3C48}" type="slidenum">
              <a:rPr lang="en-US" smtClean="0"/>
              <a:t>‹#›</a:t>
            </a:fld>
            <a:endParaRPr lang="en-US"/>
          </a:p>
        </p:txBody>
      </p:sp>
    </p:spTree>
    <p:extLst>
      <p:ext uri="{BB962C8B-B14F-4D97-AF65-F5344CB8AC3E}">
        <p14:creationId xmlns:p14="http://schemas.microsoft.com/office/powerpoint/2010/main" val="148327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71A8473-E273-A441-A60A-D31D4DBD2631}" type="datetimeFigureOut">
              <a:rPr lang="en-US" smtClean="0"/>
              <a:t>1/16/17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8D2A1D0-4841-9D4F-B9FC-FC89716E3C48}" type="slidenum">
              <a:rPr lang="en-US" smtClean="0"/>
              <a:t>‹#›</a:t>
            </a:fld>
            <a:endParaRPr lang="en-US"/>
          </a:p>
        </p:txBody>
      </p:sp>
    </p:spTree>
    <p:extLst>
      <p:ext uri="{BB962C8B-B14F-4D97-AF65-F5344CB8AC3E}">
        <p14:creationId xmlns:p14="http://schemas.microsoft.com/office/powerpoint/2010/main" val="3573979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271A8473-E273-A441-A60A-D31D4DBD2631}" type="datetimeFigureOut">
              <a:rPr lang="en-US" smtClean="0"/>
              <a:t>1/16/17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58D2A1D0-4841-9D4F-B9FC-FC89716E3C48}" type="slidenum">
              <a:rPr lang="en-US" smtClean="0"/>
              <a:t>‹#›</a:t>
            </a:fld>
            <a:endParaRPr lang="en-US"/>
          </a:p>
        </p:txBody>
      </p:sp>
    </p:spTree>
    <p:extLst>
      <p:ext uri="{BB962C8B-B14F-4D97-AF65-F5344CB8AC3E}">
        <p14:creationId xmlns:p14="http://schemas.microsoft.com/office/powerpoint/2010/main" val="112096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71A8473-E273-A441-A60A-D31D4DBD2631}" type="datetimeFigureOut">
              <a:rPr lang="en-US" smtClean="0"/>
              <a:t>1/16/17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58D2A1D0-4841-9D4F-B9FC-FC89716E3C48}" type="slidenum">
              <a:rPr lang="en-US" smtClean="0"/>
              <a:t>‹#›</a:t>
            </a:fld>
            <a:endParaRPr lang="en-US"/>
          </a:p>
        </p:txBody>
      </p:sp>
    </p:spTree>
    <p:extLst>
      <p:ext uri="{BB962C8B-B14F-4D97-AF65-F5344CB8AC3E}">
        <p14:creationId xmlns:p14="http://schemas.microsoft.com/office/powerpoint/2010/main" val="1233483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67899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descr="PPTAdminPortalSecond.jpg"/>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6102096"/>
            <a:ext cx="9137904" cy="755904"/>
          </a:xfrm>
          <a:prstGeom prst="rect">
            <a:avLst/>
          </a:prstGeom>
        </p:spPr>
      </p:pic>
    </p:spTree>
    <p:extLst>
      <p:ext uri="{BB962C8B-B14F-4D97-AF65-F5344CB8AC3E}">
        <p14:creationId xmlns:p14="http://schemas.microsoft.com/office/powerpoint/2010/main" val="3274278759"/>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 id="2147483657" r:id="rId4"/>
    <p:sldLayoutId id="2147483649" r:id="rId5"/>
  </p:sldLayoutIdLst>
  <p:txStyles>
    <p:titleStyle>
      <a:lvl1pPr algn="l" defTabSz="457200" rtl="0" eaLnBrk="1" latinLnBrk="0" hangingPunct="1">
        <a:spcBef>
          <a:spcPct val="0"/>
        </a:spcBef>
        <a:buNone/>
        <a:defRPr sz="4400" b="1" kern="1200">
          <a:solidFill>
            <a:schemeClr val="tx2">
              <a:lumMod val="75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www.gobytrucknews.com/ohio-mandates-tat-training/12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idx="4294967295"/>
          </p:nvPr>
        </p:nvSpPr>
        <p:spPr>
          <a:xfrm>
            <a:off x="336506" y="3535681"/>
            <a:ext cx="8488628" cy="2560320"/>
          </a:xfrm>
          <a:prstGeom prst="rect">
            <a:avLst/>
          </a:prstGeom>
        </p:spPr>
        <p:txBody>
          <a:bodyPr anchor="ctr">
            <a:normAutofit/>
          </a:bodyPr>
          <a:lstStyle/>
          <a:p>
            <a:pPr algn="ctr"/>
            <a:r>
              <a:rPr lang="en-US" sz="4800" b="1" kern="0" dirty="0" smtClean="0">
                <a:solidFill>
                  <a:srgbClr val="112349"/>
                </a:solidFill>
                <a:latin typeface="Arial"/>
                <a:cs typeface="Arial"/>
              </a:rPr>
              <a:t>What </a:t>
            </a:r>
            <a:r>
              <a:rPr lang="en-US" sz="4800" kern="0" dirty="0" smtClean="0">
                <a:solidFill>
                  <a:srgbClr val="112349"/>
                </a:solidFill>
                <a:latin typeface="Arial"/>
                <a:cs typeface="Arial"/>
              </a:rPr>
              <a:t>is </a:t>
            </a:r>
            <a:r>
              <a:rPr lang="en-US" sz="4800" b="1" kern="0" dirty="0" smtClean="0">
                <a:solidFill>
                  <a:srgbClr val="112349"/>
                </a:solidFill>
                <a:latin typeface="Arial"/>
                <a:cs typeface="Arial"/>
              </a:rPr>
              <a:t>Human Trafficking?</a:t>
            </a:r>
            <a:br>
              <a:rPr lang="en-US" sz="4800" b="1" kern="0" dirty="0" smtClean="0">
                <a:solidFill>
                  <a:srgbClr val="112349"/>
                </a:solidFill>
                <a:latin typeface="Arial"/>
                <a:cs typeface="Arial"/>
              </a:rPr>
            </a:br>
            <a:r>
              <a:rPr lang="en-US" sz="3400" kern="0" dirty="0" smtClean="0">
                <a:solidFill>
                  <a:srgbClr val="112349"/>
                </a:solidFill>
                <a:latin typeface="Arial"/>
                <a:cs typeface="Arial"/>
              </a:rPr>
              <a:t>Combating Myths and Misconceptions</a:t>
            </a:r>
            <a:endParaRPr lang="en-US" sz="3400" b="1" kern="0" dirty="0">
              <a:solidFill>
                <a:srgbClr val="112349"/>
              </a:solidFill>
              <a:latin typeface="Arial"/>
              <a:cs typeface="Arial"/>
            </a:endParaRPr>
          </a:p>
        </p:txBody>
      </p:sp>
      <p:pic>
        <p:nvPicPr>
          <p:cNvPr id="5" name="Picture 4" descr="PPTCov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3535680"/>
          </a:xfrm>
          <a:prstGeom prst="rect">
            <a:avLst/>
          </a:prstGeom>
        </p:spPr>
      </p:pic>
      <p:sp>
        <p:nvSpPr>
          <p:cNvPr id="6" name="Rectangle 5"/>
          <p:cNvSpPr/>
          <p:nvPr/>
        </p:nvSpPr>
        <p:spPr>
          <a:xfrm>
            <a:off x="0" y="6096001"/>
            <a:ext cx="9144000" cy="772855"/>
          </a:xfrm>
          <a:prstGeom prst="rect">
            <a:avLst/>
          </a:prstGeom>
          <a:solidFill>
            <a:srgbClr val="11234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112349"/>
              </a:solidFill>
            </a:endParaRPr>
          </a:p>
        </p:txBody>
      </p:sp>
    </p:spTree>
    <p:extLst>
      <p:ext uri="{BB962C8B-B14F-4D97-AF65-F5344CB8AC3E}">
        <p14:creationId xmlns:p14="http://schemas.microsoft.com/office/powerpoint/2010/main" val="92855801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Myth: Human Trafficking = Sex Trafficking</a:t>
            </a:r>
            <a:endParaRPr lang="en-US" dirty="0"/>
          </a:p>
        </p:txBody>
      </p:sp>
      <p:sp>
        <p:nvSpPr>
          <p:cNvPr id="6" name="Content Placeholder 5"/>
          <p:cNvSpPr>
            <a:spLocks noGrp="1"/>
          </p:cNvSpPr>
          <p:nvPr>
            <p:ph idx="1"/>
          </p:nvPr>
        </p:nvSpPr>
        <p:spPr/>
        <p:txBody>
          <a:bodyPr/>
          <a:lstStyle/>
          <a:p>
            <a:r>
              <a:rPr lang="en-US" dirty="0"/>
              <a:t>The phrase “human trafficking” and “sex trafficking” are NOT synonyms.</a:t>
            </a:r>
          </a:p>
          <a:p>
            <a:r>
              <a:rPr lang="en-US" dirty="0"/>
              <a:t>Conveys damaging and false information.</a:t>
            </a:r>
          </a:p>
          <a:p>
            <a:r>
              <a:rPr lang="en-US" dirty="0"/>
              <a:t>Ex: </a:t>
            </a:r>
            <a:r>
              <a:rPr lang="en-US" dirty="0">
                <a:hlinkClick r:id="rId3"/>
              </a:rPr>
              <a:t>http://</a:t>
            </a:r>
            <a:r>
              <a:rPr lang="en-US" dirty="0" smtClean="0">
                <a:hlinkClick r:id="rId3"/>
              </a:rPr>
              <a:t>www.gobytrucknews.com/ohio-mandates-tat-training/123</a:t>
            </a:r>
            <a:endParaRPr lang="en-US" dirty="0" smtClean="0"/>
          </a:p>
          <a:p>
            <a:r>
              <a:rPr lang="en-US" dirty="0" smtClean="0"/>
              <a:t>Shelter </a:t>
            </a:r>
            <a:r>
              <a:rPr lang="en-US" dirty="0"/>
              <a:t>and Service Provision scope must be clear.</a:t>
            </a:r>
          </a:p>
          <a:p>
            <a:endParaRPr lang="en-US" dirty="0"/>
          </a:p>
        </p:txBody>
      </p:sp>
    </p:spTree>
    <p:extLst>
      <p:ext uri="{BB962C8B-B14F-4D97-AF65-F5344CB8AC3E}">
        <p14:creationId xmlns:p14="http://schemas.microsoft.com/office/powerpoint/2010/main" val="305283293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Myth: The Perfect Victim</a:t>
            </a:r>
            <a:endParaRPr lang="en-US" dirty="0"/>
          </a:p>
        </p:txBody>
      </p:sp>
      <p:sp>
        <p:nvSpPr>
          <p:cNvPr id="6" name="Content Placeholder 5"/>
          <p:cNvSpPr>
            <a:spLocks noGrp="1"/>
          </p:cNvSpPr>
          <p:nvPr>
            <p:ph idx="1"/>
          </p:nvPr>
        </p:nvSpPr>
        <p:spPr/>
        <p:txBody>
          <a:bodyPr>
            <a:normAutofit lnSpcReduction="10000"/>
          </a:bodyPr>
          <a:lstStyle/>
          <a:p>
            <a:r>
              <a:rPr lang="en-US" dirty="0" smtClean="0"/>
              <a:t>Real victims accept help.</a:t>
            </a:r>
          </a:p>
          <a:p>
            <a:pPr lvl="1"/>
            <a:r>
              <a:rPr lang="en-US" dirty="0" smtClean="0"/>
              <a:t>Ex:  Michigan presumption for juveniles.  You are a victim if you “substantially comply with court ordered services.”</a:t>
            </a:r>
          </a:p>
          <a:p>
            <a:r>
              <a:rPr lang="en-US" dirty="0" smtClean="0"/>
              <a:t>Real victims won’t return to their perpetrators.</a:t>
            </a:r>
          </a:p>
          <a:p>
            <a:r>
              <a:rPr lang="en-US" dirty="0" smtClean="0"/>
              <a:t>We must always find a way to rescue victims.</a:t>
            </a:r>
          </a:p>
          <a:p>
            <a:r>
              <a:rPr lang="en-US" dirty="0" smtClean="0"/>
              <a:t>Those criminalized in the past should quickly recognize us </a:t>
            </a:r>
            <a:r>
              <a:rPr lang="en-US" smtClean="0"/>
              <a:t>as rescuers.</a:t>
            </a:r>
            <a:endParaRPr lang="en-US" dirty="0"/>
          </a:p>
        </p:txBody>
      </p:sp>
    </p:spTree>
    <p:extLst>
      <p:ext uri="{BB962C8B-B14F-4D97-AF65-F5344CB8AC3E}">
        <p14:creationId xmlns:p14="http://schemas.microsoft.com/office/powerpoint/2010/main" val="307389243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Myth: Average age of entry in Sex Trade</a:t>
            </a:r>
            <a:endParaRPr lang="en-US" dirty="0"/>
          </a:p>
        </p:txBody>
      </p:sp>
      <p:sp>
        <p:nvSpPr>
          <p:cNvPr id="6" name="Content Placeholder 5"/>
          <p:cNvSpPr>
            <a:spLocks noGrp="1"/>
          </p:cNvSpPr>
          <p:nvPr>
            <p:ph idx="1"/>
          </p:nvPr>
        </p:nvSpPr>
        <p:spPr/>
        <p:txBody>
          <a:bodyPr>
            <a:normAutofit lnSpcReduction="10000"/>
          </a:bodyPr>
          <a:lstStyle/>
          <a:p>
            <a:r>
              <a:rPr lang="en-US" dirty="0" smtClean="0"/>
              <a:t>Ex: Average age of entry into the sex trade industry for girls is 12-14 years of age.</a:t>
            </a:r>
          </a:p>
          <a:p>
            <a:pPr lvl="1"/>
            <a:r>
              <a:rPr lang="en-US" dirty="0" smtClean="0"/>
              <a:t>This statistic has its origins in 2001 Univ. of Penn. Study.  Study led by Dr. Estes.</a:t>
            </a:r>
          </a:p>
          <a:p>
            <a:r>
              <a:rPr lang="en-US" dirty="0" smtClean="0"/>
              <a:t>FBI report says average age is 11 -14 or 12. But officially FBI says it has no average age for entry data.</a:t>
            </a:r>
          </a:p>
          <a:p>
            <a:r>
              <a:rPr lang="en-US" dirty="0" smtClean="0"/>
              <a:t>No nationally representative, comprehensive sample.</a:t>
            </a:r>
            <a:endParaRPr lang="en-US" dirty="0"/>
          </a:p>
        </p:txBody>
      </p:sp>
    </p:spTree>
    <p:extLst>
      <p:ext uri="{BB962C8B-B14F-4D97-AF65-F5344CB8AC3E}">
        <p14:creationId xmlns:p14="http://schemas.microsoft.com/office/powerpoint/2010/main" val="40141821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Making of a Myth: Houston as No. 1 in Human Trafficking</a:t>
            </a:r>
            <a:endParaRPr lang="en-US" dirty="0"/>
          </a:p>
        </p:txBody>
      </p:sp>
      <p:sp>
        <p:nvSpPr>
          <p:cNvPr id="5" name="Content Placeholder 4"/>
          <p:cNvSpPr>
            <a:spLocks noGrp="1"/>
          </p:cNvSpPr>
          <p:nvPr>
            <p:ph idx="1"/>
          </p:nvPr>
        </p:nvSpPr>
        <p:spPr/>
        <p:txBody>
          <a:bodyPr/>
          <a:lstStyle/>
          <a:p>
            <a:r>
              <a:rPr lang="en-US" dirty="0" smtClean="0"/>
              <a:t>“Houston </a:t>
            </a:r>
            <a:r>
              <a:rPr lang="en-US" dirty="0"/>
              <a:t>ranks No. 1 among U.S. cities thought to have the most victims of human trafficking. The rank comes from new numbers released on the total calls made to the National Human Trafficking Resource Center tip line. The crime is so underreported that FBI agents say calls to a national tip line indicate the size and location of the problem</a:t>
            </a:r>
            <a:r>
              <a:rPr lang="en-US" dirty="0" smtClean="0"/>
              <a:t>.” (2014)</a:t>
            </a:r>
            <a:endParaRPr lang="en-US" dirty="0"/>
          </a:p>
        </p:txBody>
      </p:sp>
    </p:spTree>
    <p:extLst>
      <p:ext uri="{BB962C8B-B14F-4D97-AF65-F5344CB8AC3E}">
        <p14:creationId xmlns:p14="http://schemas.microsoft.com/office/powerpoint/2010/main" val="34139825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Myth: U.S. Hubs of Sex Trafficking</a:t>
            </a:r>
            <a:endParaRPr lang="en-US" dirty="0"/>
          </a:p>
        </p:txBody>
      </p:sp>
      <p:sp>
        <p:nvSpPr>
          <p:cNvPr id="6" name="Content Placeholder 5"/>
          <p:cNvSpPr>
            <a:spLocks noGrp="1"/>
          </p:cNvSpPr>
          <p:nvPr>
            <p:ph idx="1"/>
          </p:nvPr>
        </p:nvSpPr>
        <p:spPr/>
        <p:txBody>
          <a:bodyPr/>
          <a:lstStyle/>
          <a:p>
            <a:r>
              <a:rPr lang="en-US" dirty="0" smtClean="0"/>
              <a:t>Chicago = “national hub of human trafficking”</a:t>
            </a:r>
          </a:p>
          <a:p>
            <a:r>
              <a:rPr lang="en-US" dirty="0" smtClean="0"/>
              <a:t>Portland = “national hub for juvenile sex trafficking”</a:t>
            </a:r>
          </a:p>
          <a:p>
            <a:r>
              <a:rPr lang="en-US" dirty="0" smtClean="0"/>
              <a:t>Milwaukee = “paralyzing effect of sex trafficking in what is known as the hub of the trade”</a:t>
            </a:r>
          </a:p>
          <a:p>
            <a:r>
              <a:rPr lang="en-US" dirty="0" smtClean="0"/>
              <a:t>Bay Area = “one of the nations top 13 places for child sex trafficking”</a:t>
            </a:r>
            <a:endParaRPr lang="en-US" dirty="0"/>
          </a:p>
        </p:txBody>
      </p:sp>
    </p:spTree>
    <p:extLst>
      <p:ext uri="{BB962C8B-B14F-4D97-AF65-F5344CB8AC3E}">
        <p14:creationId xmlns:p14="http://schemas.microsoft.com/office/powerpoint/2010/main" val="22070323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Myth: Hubs of Human Trafficking</a:t>
            </a:r>
            <a:endParaRPr lang="en-US" dirty="0"/>
          </a:p>
        </p:txBody>
      </p:sp>
      <p:sp>
        <p:nvSpPr>
          <p:cNvPr id="5" name="Content Placeholder 4"/>
          <p:cNvSpPr>
            <a:spLocks noGrp="1"/>
          </p:cNvSpPr>
          <p:nvPr>
            <p:ph idx="1"/>
          </p:nvPr>
        </p:nvSpPr>
        <p:spPr/>
        <p:txBody>
          <a:bodyPr/>
          <a:lstStyle/>
          <a:p>
            <a:r>
              <a:rPr lang="en-US" dirty="0" smtClean="0"/>
              <a:t>Ohio = “I-75 corridor hub for human trafficking”</a:t>
            </a:r>
          </a:p>
          <a:p>
            <a:r>
              <a:rPr lang="en-US" dirty="0" smtClean="0"/>
              <a:t>Toledo = “Third Largest City for Child Trafficking and Slavery”</a:t>
            </a:r>
            <a:endParaRPr lang="en-US" dirty="0"/>
          </a:p>
        </p:txBody>
      </p:sp>
    </p:spTree>
    <p:extLst>
      <p:ext uri="{BB962C8B-B14F-4D97-AF65-F5344CB8AC3E}">
        <p14:creationId xmlns:p14="http://schemas.microsoft.com/office/powerpoint/2010/main" val="418467169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Myth: Milwaukee In-Depth</a:t>
            </a:r>
            <a:endParaRPr lang="en-US" dirty="0"/>
          </a:p>
        </p:txBody>
      </p:sp>
      <p:sp>
        <p:nvSpPr>
          <p:cNvPr id="6" name="Content Placeholder 5"/>
          <p:cNvSpPr>
            <a:spLocks noGrp="1"/>
          </p:cNvSpPr>
          <p:nvPr>
            <p:ph idx="1"/>
          </p:nvPr>
        </p:nvSpPr>
        <p:spPr/>
        <p:txBody>
          <a:bodyPr>
            <a:normAutofit lnSpcReduction="10000"/>
          </a:bodyPr>
          <a:lstStyle/>
          <a:p>
            <a:r>
              <a:rPr lang="en-US" dirty="0" smtClean="0"/>
              <a:t>“…Milwaukee…has become known as a sex-trafficking hub for both children and adults. As a matter of fact, the FBI reports that Milwaukee has the second-highest in the nation for recovered youth.”</a:t>
            </a:r>
          </a:p>
          <a:p>
            <a:pPr lvl="1"/>
            <a:r>
              <a:rPr lang="en-US" dirty="0"/>
              <a:t>U.S. Rep. Gwen Moore May 20, 2014</a:t>
            </a:r>
            <a:endParaRPr lang="en-US" dirty="0" smtClean="0"/>
          </a:p>
          <a:p>
            <a:r>
              <a:rPr lang="en-US" dirty="0" smtClean="0"/>
              <a:t>The data point is actually that Milwaukee had the second highest recovery rate during one 3 day enforcement action in July 2013.</a:t>
            </a:r>
            <a:endParaRPr lang="en-US" dirty="0"/>
          </a:p>
        </p:txBody>
      </p:sp>
    </p:spTree>
    <p:extLst>
      <p:ext uri="{BB962C8B-B14F-4D97-AF65-F5344CB8AC3E}">
        <p14:creationId xmlns:p14="http://schemas.microsoft.com/office/powerpoint/2010/main" val="399191021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smtClean="0"/>
              <a:t>Truth: Data on Child Sex Trafficking</a:t>
            </a:r>
            <a:endParaRPr lang="en-US" sz="4000" dirty="0"/>
          </a:p>
        </p:txBody>
      </p:sp>
      <p:sp>
        <p:nvSpPr>
          <p:cNvPr id="6" name="Content Placeholder 5"/>
          <p:cNvSpPr>
            <a:spLocks noGrp="1"/>
          </p:cNvSpPr>
          <p:nvPr>
            <p:ph idx="1"/>
          </p:nvPr>
        </p:nvSpPr>
        <p:spPr/>
        <p:txBody>
          <a:bodyPr/>
          <a:lstStyle/>
          <a:p>
            <a:r>
              <a:rPr lang="en-US" dirty="0" smtClean="0"/>
              <a:t>There is NO reliable ranking of cities in terms of child sex trafficking</a:t>
            </a:r>
          </a:p>
          <a:p>
            <a:r>
              <a:rPr lang="en-US" dirty="0" smtClean="0"/>
              <a:t>There is NO reliable ranking of cities in terms of the number of children recovered from sex trafficking.</a:t>
            </a:r>
          </a:p>
          <a:p>
            <a:r>
              <a:rPr lang="en-US" dirty="0" smtClean="0"/>
              <a:t>This data is impossible to know when we don’t have the underlying prevalence data.</a:t>
            </a:r>
            <a:endParaRPr lang="en-US" dirty="0"/>
          </a:p>
        </p:txBody>
      </p:sp>
    </p:spTree>
    <p:extLst>
      <p:ext uri="{BB962C8B-B14F-4D97-AF65-F5344CB8AC3E}">
        <p14:creationId xmlns:p14="http://schemas.microsoft.com/office/powerpoint/2010/main" val="6097723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Myth: “Our” kids are taken from malls and movie </a:t>
            </a:r>
            <a:r>
              <a:rPr lang="en-US" dirty="0"/>
              <a:t>t</a:t>
            </a:r>
            <a:r>
              <a:rPr lang="en-US" dirty="0" smtClean="0"/>
              <a:t>heaters</a:t>
            </a:r>
            <a:endParaRPr lang="en-US" dirty="0"/>
          </a:p>
        </p:txBody>
      </p:sp>
      <p:sp>
        <p:nvSpPr>
          <p:cNvPr id="6" name="Content Placeholder 5"/>
          <p:cNvSpPr>
            <a:spLocks noGrp="1"/>
          </p:cNvSpPr>
          <p:nvPr>
            <p:ph idx="1"/>
          </p:nvPr>
        </p:nvSpPr>
        <p:spPr/>
        <p:txBody>
          <a:bodyPr/>
          <a:lstStyle/>
          <a:p>
            <a:r>
              <a:rPr lang="en-US" dirty="0" smtClean="0"/>
              <a:t>What message are we trying to send by the use of “our” as a modifier of kids?</a:t>
            </a:r>
          </a:p>
          <a:p>
            <a:r>
              <a:rPr lang="en-US" dirty="0" smtClean="0"/>
              <a:t>Are movie theaters and malls a hotbed of sex trafficking?</a:t>
            </a:r>
          </a:p>
          <a:p>
            <a:r>
              <a:rPr lang="en-US" dirty="0" smtClean="0"/>
              <a:t>Perpetuates media myths and encourages the perfect victim narrative.</a:t>
            </a:r>
            <a:endParaRPr lang="en-US" dirty="0"/>
          </a:p>
        </p:txBody>
      </p:sp>
    </p:spTree>
    <p:extLst>
      <p:ext uri="{BB962C8B-B14F-4D97-AF65-F5344CB8AC3E}">
        <p14:creationId xmlns:p14="http://schemas.microsoft.com/office/powerpoint/2010/main" val="283278880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Myth: Super Bowl = More Sex Trafficking</a:t>
            </a:r>
            <a:endParaRPr lang="en-US" dirty="0"/>
          </a:p>
        </p:txBody>
      </p:sp>
      <p:sp>
        <p:nvSpPr>
          <p:cNvPr id="6" name="Content Placeholder 5"/>
          <p:cNvSpPr>
            <a:spLocks noGrp="1"/>
          </p:cNvSpPr>
          <p:nvPr>
            <p:ph idx="1"/>
          </p:nvPr>
        </p:nvSpPr>
        <p:spPr/>
        <p:txBody>
          <a:bodyPr>
            <a:normAutofit lnSpcReduction="10000"/>
          </a:bodyPr>
          <a:lstStyle/>
          <a:p>
            <a:r>
              <a:rPr lang="en-US" dirty="0" smtClean="0"/>
              <a:t>“…the dirty little secret is that the Super Bowl actually (has) one of the highest levels of human sex trafficking activity of any event in the country.”</a:t>
            </a:r>
          </a:p>
          <a:p>
            <a:pPr lvl="1"/>
            <a:r>
              <a:rPr lang="en-US" dirty="0"/>
              <a:t>Sen. John </a:t>
            </a:r>
            <a:r>
              <a:rPr lang="en-US" dirty="0" err="1"/>
              <a:t>Cornyn</a:t>
            </a:r>
            <a:r>
              <a:rPr lang="en-US" dirty="0"/>
              <a:t>, R-Texas (1/27/15</a:t>
            </a:r>
            <a:r>
              <a:rPr lang="en-US" dirty="0" smtClean="0"/>
              <a:t>)</a:t>
            </a:r>
          </a:p>
          <a:p>
            <a:r>
              <a:rPr lang="en-US" dirty="0" smtClean="0"/>
              <a:t>Slim to no evidence to support this claim.</a:t>
            </a:r>
          </a:p>
          <a:p>
            <a:r>
              <a:rPr lang="en-US" dirty="0" smtClean="0"/>
              <a:t>Feeds into dangerous ideology that sex trafficking is only a problem on certain days in a community.</a:t>
            </a:r>
          </a:p>
        </p:txBody>
      </p:sp>
    </p:spTree>
    <p:extLst>
      <p:ext uri="{BB962C8B-B14F-4D97-AF65-F5344CB8AC3E}">
        <p14:creationId xmlns:p14="http://schemas.microsoft.com/office/powerpoint/2010/main" val="15217759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The Human Trafficking Clinic</a:t>
            </a:r>
            <a:endParaRPr lang="en-US" dirty="0"/>
          </a:p>
        </p:txBody>
      </p:sp>
      <p:sp>
        <p:nvSpPr>
          <p:cNvPr id="6" name="Content Placeholder 5"/>
          <p:cNvSpPr>
            <a:spLocks noGrp="1"/>
          </p:cNvSpPr>
          <p:nvPr>
            <p:ph idx="1"/>
          </p:nvPr>
        </p:nvSpPr>
        <p:spPr/>
        <p:txBody>
          <a:bodyPr/>
          <a:lstStyle/>
          <a:p>
            <a:r>
              <a:rPr lang="en-US" dirty="0"/>
              <a:t>Provide </a:t>
            </a:r>
            <a:r>
              <a:rPr lang="en-US" b="1" u="sng" dirty="0"/>
              <a:t>Comprehensive</a:t>
            </a:r>
            <a:r>
              <a:rPr lang="en-US" dirty="0"/>
              <a:t> Legal Representation</a:t>
            </a:r>
          </a:p>
          <a:p>
            <a:pPr lvl="1"/>
            <a:r>
              <a:rPr lang="en-US" dirty="0"/>
              <a:t>Approximately 65 clients </a:t>
            </a:r>
          </a:p>
          <a:p>
            <a:pPr lvl="1"/>
            <a:r>
              <a:rPr lang="en-US" dirty="0"/>
              <a:t>U.S. Citizens and Foreign Nationals </a:t>
            </a:r>
          </a:p>
          <a:p>
            <a:pPr lvl="1"/>
            <a:r>
              <a:rPr lang="en-US" dirty="0"/>
              <a:t>Victims of Labor and/or Sex Trafficking</a:t>
            </a:r>
          </a:p>
          <a:p>
            <a:pPr lvl="1"/>
            <a:r>
              <a:rPr lang="en-US" dirty="0"/>
              <a:t>Male and Female</a:t>
            </a:r>
          </a:p>
          <a:p>
            <a:pPr lvl="1"/>
            <a:r>
              <a:rPr lang="en-US" dirty="0"/>
              <a:t>Adults and Minors</a:t>
            </a:r>
          </a:p>
          <a:p>
            <a:endParaRPr lang="en-US" dirty="0"/>
          </a:p>
        </p:txBody>
      </p:sp>
    </p:spTree>
    <p:extLst>
      <p:ext uri="{BB962C8B-B14F-4D97-AF65-F5344CB8AC3E}">
        <p14:creationId xmlns:p14="http://schemas.microsoft.com/office/powerpoint/2010/main" val="294715895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Myth:  Success = Criminal Prosecution</a:t>
            </a:r>
            <a:endParaRPr lang="en-US" dirty="0"/>
          </a:p>
        </p:txBody>
      </p:sp>
      <p:sp>
        <p:nvSpPr>
          <p:cNvPr id="6" name="Content Placeholder 5"/>
          <p:cNvSpPr>
            <a:spLocks noGrp="1"/>
          </p:cNvSpPr>
          <p:nvPr>
            <p:ph idx="1"/>
          </p:nvPr>
        </p:nvSpPr>
        <p:spPr/>
        <p:txBody>
          <a:bodyPr/>
          <a:lstStyle/>
          <a:p>
            <a:r>
              <a:rPr lang="en-US" dirty="0" smtClean="0"/>
              <a:t>Many cases of human </a:t>
            </a:r>
            <a:r>
              <a:rPr lang="en-US" dirty="0"/>
              <a:t>t</a:t>
            </a:r>
            <a:r>
              <a:rPr lang="en-US" dirty="0" smtClean="0"/>
              <a:t>rafficking are not prosecuted.</a:t>
            </a:r>
          </a:p>
          <a:p>
            <a:r>
              <a:rPr lang="en-US" dirty="0" smtClean="0"/>
              <a:t>Some prosecutions are harmful to victims.</a:t>
            </a:r>
          </a:p>
          <a:p>
            <a:r>
              <a:rPr lang="en-US" dirty="0" smtClean="0"/>
              <a:t>Success in this field can be gauged in a variety of ways.</a:t>
            </a:r>
            <a:endParaRPr lang="en-US" dirty="0"/>
          </a:p>
        </p:txBody>
      </p:sp>
    </p:spTree>
    <p:extLst>
      <p:ext uri="{BB962C8B-B14F-4D97-AF65-F5344CB8AC3E}">
        <p14:creationId xmlns:p14="http://schemas.microsoft.com/office/powerpoint/2010/main" val="182545072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Myth: Sexual assault Is Only in Sex Trafficking Cases</a:t>
            </a:r>
            <a:endParaRPr lang="en-US" dirty="0"/>
          </a:p>
        </p:txBody>
      </p:sp>
      <p:sp>
        <p:nvSpPr>
          <p:cNvPr id="6" name="Content Placeholder 5"/>
          <p:cNvSpPr>
            <a:spLocks noGrp="1"/>
          </p:cNvSpPr>
          <p:nvPr>
            <p:ph idx="1"/>
          </p:nvPr>
        </p:nvSpPr>
        <p:spPr/>
        <p:txBody>
          <a:bodyPr/>
          <a:lstStyle/>
          <a:p>
            <a:r>
              <a:rPr lang="en-US" dirty="0" smtClean="0"/>
              <a:t>Many Labor Trafficking victims are sexually assaulted and harassed.</a:t>
            </a:r>
          </a:p>
          <a:p>
            <a:r>
              <a:rPr lang="en-US" dirty="0" smtClean="0"/>
              <a:t>When sexual assaults </a:t>
            </a:r>
            <a:r>
              <a:rPr lang="en-US" smtClean="0"/>
              <a:t>occur we </a:t>
            </a:r>
            <a:r>
              <a:rPr lang="en-US" dirty="0" smtClean="0"/>
              <a:t>need to use that language – especially in cases involving commercial sex.</a:t>
            </a:r>
            <a:endParaRPr lang="en-US" dirty="0"/>
          </a:p>
        </p:txBody>
      </p:sp>
    </p:spTree>
    <p:extLst>
      <p:ext uri="{BB962C8B-B14F-4D97-AF65-F5344CB8AC3E}">
        <p14:creationId xmlns:p14="http://schemas.microsoft.com/office/powerpoint/2010/main" val="413762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do you do?</a:t>
            </a:r>
            <a:endParaRPr lang="en-US" dirty="0"/>
          </a:p>
        </p:txBody>
      </p:sp>
      <p:sp>
        <p:nvSpPr>
          <p:cNvPr id="6" name="Content Placeholder 5"/>
          <p:cNvSpPr>
            <a:spLocks noGrp="1"/>
          </p:cNvSpPr>
          <p:nvPr>
            <p:ph idx="1"/>
          </p:nvPr>
        </p:nvSpPr>
        <p:spPr/>
        <p:txBody>
          <a:bodyPr/>
          <a:lstStyle/>
          <a:p>
            <a:r>
              <a:rPr lang="en-US" dirty="0" smtClean="0"/>
              <a:t>Push for data collection on local, state, and national levels.</a:t>
            </a:r>
          </a:p>
          <a:p>
            <a:r>
              <a:rPr lang="en-US" dirty="0" smtClean="0"/>
              <a:t>Ask </a:t>
            </a:r>
            <a:r>
              <a:rPr lang="en-US" dirty="0"/>
              <a:t>q</a:t>
            </a:r>
            <a:r>
              <a:rPr lang="en-US" dirty="0" smtClean="0"/>
              <a:t>uestions of those talking about human trafficking:</a:t>
            </a:r>
          </a:p>
          <a:p>
            <a:pPr lvl="1"/>
            <a:r>
              <a:rPr lang="en-US" dirty="0" smtClean="0"/>
              <a:t>Where does this person’s expertise come from?</a:t>
            </a:r>
          </a:p>
          <a:p>
            <a:pPr lvl="1"/>
            <a:r>
              <a:rPr lang="en-US" dirty="0" smtClean="0"/>
              <a:t>Is this person trying to raise money?</a:t>
            </a:r>
          </a:p>
          <a:p>
            <a:pPr lvl="1"/>
            <a:r>
              <a:rPr lang="en-US" dirty="0" smtClean="0"/>
              <a:t>How do I know this information to be true?</a:t>
            </a:r>
            <a:endParaRPr lang="en-US" dirty="0"/>
          </a:p>
        </p:txBody>
      </p:sp>
    </p:spTree>
    <p:extLst>
      <p:ext uri="{BB962C8B-B14F-4D97-AF65-F5344CB8AC3E}">
        <p14:creationId xmlns:p14="http://schemas.microsoft.com/office/powerpoint/2010/main" val="268191745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flipV="1">
            <a:off x="1512155" y="7701579"/>
            <a:ext cx="5486400" cy="309536"/>
          </a:xfrm>
        </p:spPr>
        <p:txBody>
          <a:bodyPr>
            <a:normAutofit fontScale="90000"/>
          </a:bodyPr>
          <a:lstStyle/>
          <a:p>
            <a:endParaRPr lang="en-US" dirty="0"/>
          </a:p>
        </p:txBody>
      </p:sp>
      <p:pic>
        <p:nvPicPr>
          <p:cNvPr id="19" name="Picture Placeholder 18"/>
          <p:cNvPicPr>
            <a:picLocks noGrp="1" noChangeAspect="1"/>
          </p:cNvPicPr>
          <p:nvPr>
            <p:ph type="pic" idx="1"/>
          </p:nvPr>
        </p:nvPicPr>
        <p:blipFill rotWithShape="1">
          <a:blip r:embed="rId2"/>
          <a:srcRect t="6848" b="18152"/>
          <a:stretch/>
        </p:blipFill>
        <p:spPr>
          <a:xfrm>
            <a:off x="1792288" y="847060"/>
            <a:ext cx="5486400" cy="4839618"/>
          </a:xfrm>
        </p:spPr>
      </p:pic>
      <p:sp>
        <p:nvSpPr>
          <p:cNvPr id="16" name="Content Placeholder 15"/>
          <p:cNvSpPr>
            <a:spLocks noGrp="1"/>
          </p:cNvSpPr>
          <p:nvPr>
            <p:ph type="body" sz="half" idx="2"/>
          </p:nvPr>
        </p:nvSpPr>
        <p:spPr>
          <a:xfrm>
            <a:off x="5541304" y="5686678"/>
            <a:ext cx="5486400" cy="804862"/>
          </a:xfrm>
        </p:spPr>
        <p:txBody>
          <a:bodyPr/>
          <a:lstStyle/>
          <a:p>
            <a:r>
              <a:rPr lang="en-US" dirty="0" smtClean="0"/>
              <a:t>Maya Angelou</a:t>
            </a:r>
            <a:endParaRPr lang="en-US" dirty="0"/>
          </a:p>
        </p:txBody>
      </p:sp>
    </p:spTree>
    <p:extLst>
      <p:ext uri="{BB962C8B-B14F-4D97-AF65-F5344CB8AC3E}">
        <p14:creationId xmlns:p14="http://schemas.microsoft.com/office/powerpoint/2010/main" val="31856469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We also…</a:t>
            </a:r>
            <a:endParaRPr lang="en-US" dirty="0"/>
          </a:p>
        </p:txBody>
      </p:sp>
      <p:sp>
        <p:nvSpPr>
          <p:cNvPr id="6" name="Content Placeholder 5"/>
          <p:cNvSpPr>
            <a:spLocks noGrp="1"/>
          </p:cNvSpPr>
          <p:nvPr>
            <p:ph idx="1"/>
          </p:nvPr>
        </p:nvSpPr>
        <p:spPr/>
        <p:txBody>
          <a:bodyPr>
            <a:normAutofit lnSpcReduction="10000"/>
          </a:bodyPr>
          <a:lstStyle/>
          <a:p>
            <a:r>
              <a:rPr lang="en-US" dirty="0"/>
              <a:t>Participate in State, National, and International Advocacy and Outreach</a:t>
            </a:r>
          </a:p>
          <a:p>
            <a:r>
              <a:rPr lang="en-US" dirty="0"/>
              <a:t>Advise legislators on best practices</a:t>
            </a:r>
          </a:p>
          <a:p>
            <a:r>
              <a:rPr lang="en-US" dirty="0"/>
              <a:t>Run Pilot Projects: Clinic in Mexico; Washtenaw County Human Trafficking Court; DOJ Grant – Domestic Violence and Sexual Assault</a:t>
            </a:r>
          </a:p>
          <a:p>
            <a:r>
              <a:rPr lang="en-US" dirty="0"/>
              <a:t>Belong to the Michigan Human Trafficking Task Force</a:t>
            </a:r>
          </a:p>
          <a:p>
            <a:endParaRPr lang="en-US" dirty="0"/>
          </a:p>
        </p:txBody>
      </p:sp>
    </p:spTree>
    <p:extLst>
      <p:ext uri="{BB962C8B-B14F-4D97-AF65-F5344CB8AC3E}">
        <p14:creationId xmlns:p14="http://schemas.microsoft.com/office/powerpoint/2010/main" val="268141190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Where do our clients come from?</a:t>
            </a:r>
            <a:endParaRPr lang="en-US" b="1" dirty="0"/>
          </a:p>
        </p:txBody>
      </p:sp>
      <p:sp>
        <p:nvSpPr>
          <p:cNvPr id="3" name="Content Placeholder 2"/>
          <p:cNvSpPr>
            <a:spLocks noGrp="1"/>
          </p:cNvSpPr>
          <p:nvPr>
            <p:ph sz="half" idx="1"/>
          </p:nvPr>
        </p:nvSpPr>
        <p:spPr>
          <a:xfrm>
            <a:off x="457200" y="1442965"/>
            <a:ext cx="4038600" cy="4525963"/>
          </a:xfrm>
        </p:spPr>
        <p:txBody>
          <a:bodyPr>
            <a:normAutofit fontScale="92500" lnSpcReduction="10000"/>
          </a:bodyPr>
          <a:lstStyle/>
          <a:p>
            <a:r>
              <a:rPr lang="en-US" dirty="0" smtClean="0"/>
              <a:t>Brazil</a:t>
            </a:r>
          </a:p>
          <a:p>
            <a:r>
              <a:rPr lang="en-US" dirty="0" smtClean="0"/>
              <a:t>Costa Rica</a:t>
            </a:r>
          </a:p>
          <a:p>
            <a:r>
              <a:rPr lang="en-US" dirty="0" smtClean="0"/>
              <a:t>El Salvador</a:t>
            </a:r>
          </a:p>
          <a:p>
            <a:r>
              <a:rPr lang="en-US" dirty="0" smtClean="0"/>
              <a:t>Ethiopia</a:t>
            </a:r>
          </a:p>
          <a:p>
            <a:r>
              <a:rPr lang="en-US" dirty="0" smtClean="0"/>
              <a:t>Guatemala</a:t>
            </a:r>
          </a:p>
          <a:p>
            <a:r>
              <a:rPr lang="en-US" dirty="0" smtClean="0"/>
              <a:t>Guinea</a:t>
            </a:r>
          </a:p>
          <a:p>
            <a:r>
              <a:rPr lang="en-US" dirty="0" smtClean="0"/>
              <a:t>Haiti</a:t>
            </a:r>
          </a:p>
          <a:p>
            <a:r>
              <a:rPr lang="en-US" dirty="0" smtClean="0"/>
              <a:t>India</a:t>
            </a:r>
          </a:p>
          <a:p>
            <a:r>
              <a:rPr lang="en-US" dirty="0" smtClean="0"/>
              <a:t>Lebanon</a:t>
            </a:r>
          </a:p>
          <a:p>
            <a:r>
              <a:rPr lang="en-US" dirty="0" smtClean="0"/>
              <a:t>Liberia</a:t>
            </a:r>
          </a:p>
          <a:p>
            <a:endParaRPr lang="en-US" dirty="0" smtClean="0"/>
          </a:p>
          <a:p>
            <a:pPr marL="68580" indent="0">
              <a:buNone/>
            </a:pPr>
            <a:endParaRPr lang="en-US" dirty="0" smtClean="0"/>
          </a:p>
          <a:p>
            <a:endParaRPr lang="en-US" dirty="0" smtClean="0"/>
          </a:p>
          <a:p>
            <a:endParaRPr lang="en-US" dirty="0"/>
          </a:p>
        </p:txBody>
      </p:sp>
      <p:sp>
        <p:nvSpPr>
          <p:cNvPr id="6" name="Content Placeholder 5"/>
          <p:cNvSpPr>
            <a:spLocks noGrp="1"/>
          </p:cNvSpPr>
          <p:nvPr>
            <p:ph sz="half" idx="2"/>
          </p:nvPr>
        </p:nvSpPr>
        <p:spPr>
          <a:xfrm>
            <a:off x="4648200" y="1442965"/>
            <a:ext cx="4038600" cy="4525963"/>
          </a:xfrm>
        </p:spPr>
        <p:txBody>
          <a:bodyPr>
            <a:normAutofit fontScale="92500" lnSpcReduction="10000"/>
          </a:bodyPr>
          <a:lstStyle/>
          <a:p>
            <a:r>
              <a:rPr lang="en-US" dirty="0" smtClean="0"/>
              <a:t>Mexico</a:t>
            </a:r>
          </a:p>
          <a:p>
            <a:r>
              <a:rPr lang="en-US" dirty="0" smtClean="0"/>
              <a:t>Nicaragua</a:t>
            </a:r>
            <a:endParaRPr lang="en-US" dirty="0"/>
          </a:p>
          <a:p>
            <a:r>
              <a:rPr lang="en-US" dirty="0" smtClean="0"/>
              <a:t>Nigeria</a:t>
            </a:r>
          </a:p>
          <a:p>
            <a:r>
              <a:rPr lang="en-US" dirty="0" smtClean="0"/>
              <a:t>Pakistan</a:t>
            </a:r>
          </a:p>
          <a:p>
            <a:r>
              <a:rPr lang="en-US" dirty="0" smtClean="0"/>
              <a:t>Philippines</a:t>
            </a:r>
          </a:p>
          <a:p>
            <a:r>
              <a:rPr lang="en-US" dirty="0" smtClean="0"/>
              <a:t>Russia</a:t>
            </a:r>
          </a:p>
          <a:p>
            <a:r>
              <a:rPr lang="en-US" dirty="0" smtClean="0"/>
              <a:t>Tajikistan</a:t>
            </a:r>
          </a:p>
          <a:p>
            <a:r>
              <a:rPr lang="en-US" dirty="0" smtClean="0"/>
              <a:t>Togo</a:t>
            </a:r>
          </a:p>
          <a:p>
            <a:r>
              <a:rPr lang="en-US" dirty="0" smtClean="0"/>
              <a:t>Ukraine</a:t>
            </a:r>
          </a:p>
          <a:p>
            <a:r>
              <a:rPr lang="en-US" dirty="0" smtClean="0"/>
              <a:t>United States</a:t>
            </a:r>
            <a:endParaRPr lang="en-US" dirty="0"/>
          </a:p>
        </p:txBody>
      </p:sp>
      <p:sp>
        <p:nvSpPr>
          <p:cNvPr id="4" name="Text Placeholder 3"/>
          <p:cNvSpPr>
            <a:spLocks noGrp="1"/>
          </p:cNvSpPr>
          <p:nvPr>
            <p:ph type="body" idx="4294967295"/>
          </p:nvPr>
        </p:nvSpPr>
        <p:spPr>
          <a:xfrm>
            <a:off x="0" y="2316163"/>
            <a:ext cx="3055938" cy="639762"/>
          </a:xfrm>
        </p:spPr>
        <p:txBody>
          <a:bodyPr>
            <a:normAutofit/>
          </a:bodyPr>
          <a:lstStyle/>
          <a:p>
            <a:endParaRPr lang="en-US" dirty="0"/>
          </a:p>
          <a:p>
            <a:endParaRPr lang="en-US" dirty="0"/>
          </a:p>
        </p:txBody>
      </p:sp>
    </p:spTree>
    <p:extLst>
      <p:ext uri="{BB962C8B-B14F-4D97-AF65-F5344CB8AC3E}">
        <p14:creationId xmlns:p14="http://schemas.microsoft.com/office/powerpoint/2010/main" val="41401638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b="1" dirty="0" smtClean="0">
                <a:ea typeface="ＭＳ Ｐゴシック" charset="0"/>
              </a:rPr>
              <a:t>Does it happen here? Yes!</a:t>
            </a:r>
            <a:endParaRPr lang="en-US" b="1" dirty="0">
              <a:latin typeface="Arial" pitchFamily="34" charset="0"/>
            </a:endParaRPr>
          </a:p>
        </p:txBody>
      </p:sp>
      <p:sp>
        <p:nvSpPr>
          <p:cNvPr id="13315" name="Rectangle 3"/>
          <p:cNvSpPr>
            <a:spLocks noGrp="1" noChangeArrowheads="1"/>
          </p:cNvSpPr>
          <p:nvPr>
            <p:ph sz="half" idx="1"/>
          </p:nvPr>
        </p:nvSpPr>
        <p:spPr/>
        <p:txBody>
          <a:bodyPr>
            <a:noAutofit/>
          </a:bodyPr>
          <a:lstStyle/>
          <a:p>
            <a:pPr lvl="1">
              <a:spcBef>
                <a:spcPts val="750"/>
              </a:spcBef>
              <a:buFont typeface="Wingdings" panose="05000000000000000000" pitchFamily="2" charset="2"/>
              <a:buChar char="v"/>
            </a:pPr>
            <a:r>
              <a:rPr lang="en-US" sz="2400" dirty="0" smtClean="0"/>
              <a:t> Ann Arbor</a:t>
            </a:r>
          </a:p>
          <a:p>
            <a:pPr lvl="1">
              <a:spcBef>
                <a:spcPts val="750"/>
              </a:spcBef>
              <a:buFont typeface="Wingdings" panose="05000000000000000000" pitchFamily="2" charset="2"/>
              <a:buChar char="v"/>
            </a:pPr>
            <a:r>
              <a:rPr lang="en-US" sz="2400" dirty="0" smtClean="0"/>
              <a:t> Bloomfield </a:t>
            </a:r>
            <a:r>
              <a:rPr lang="en-US" sz="2400" dirty="0"/>
              <a:t>Hills </a:t>
            </a:r>
            <a:r>
              <a:rPr lang="en-US" sz="2400" dirty="0">
                <a:sym typeface="Wingdings" pitchFamily="2" charset="2"/>
              </a:rPr>
              <a:t> </a:t>
            </a:r>
            <a:endParaRPr lang="en-US" dirty="0" smtClean="0">
              <a:sym typeface="Wingdings" pitchFamily="2" charset="2"/>
            </a:endParaRPr>
          </a:p>
          <a:p>
            <a:pPr lvl="1">
              <a:spcBef>
                <a:spcPts val="750"/>
              </a:spcBef>
              <a:buFont typeface="Wingdings" panose="05000000000000000000" pitchFamily="2" charset="2"/>
              <a:buChar char="v"/>
            </a:pPr>
            <a:r>
              <a:rPr lang="en-US" sz="2400" dirty="0" smtClean="0"/>
              <a:t> Battle Creek</a:t>
            </a:r>
          </a:p>
          <a:p>
            <a:pPr lvl="1">
              <a:spcBef>
                <a:spcPts val="750"/>
              </a:spcBef>
              <a:buFont typeface="Wingdings" panose="05000000000000000000" pitchFamily="2" charset="2"/>
              <a:buChar char="v"/>
            </a:pPr>
            <a:r>
              <a:rPr lang="en-US" dirty="0"/>
              <a:t> </a:t>
            </a:r>
            <a:r>
              <a:rPr lang="en-US" sz="2400" dirty="0" smtClean="0"/>
              <a:t>Chelsea</a:t>
            </a:r>
            <a:endParaRPr lang="en-US" dirty="0" smtClean="0"/>
          </a:p>
          <a:p>
            <a:pPr lvl="1">
              <a:spcBef>
                <a:spcPts val="750"/>
              </a:spcBef>
              <a:buFont typeface="Wingdings" panose="05000000000000000000" pitchFamily="2" charset="2"/>
              <a:buChar char="v"/>
            </a:pPr>
            <a:r>
              <a:rPr lang="en-US" sz="2400" dirty="0">
                <a:sym typeface="Wingdings" pitchFamily="2" charset="2"/>
              </a:rPr>
              <a:t> </a:t>
            </a:r>
            <a:r>
              <a:rPr lang="en-US" sz="2400" dirty="0" smtClean="0">
                <a:sym typeface="Wingdings" pitchFamily="2" charset="2"/>
              </a:rPr>
              <a:t>Dearborn</a:t>
            </a:r>
            <a:endParaRPr lang="en-US" dirty="0" smtClean="0">
              <a:sym typeface="Wingdings" pitchFamily="2" charset="2"/>
            </a:endParaRPr>
          </a:p>
          <a:p>
            <a:pPr lvl="1">
              <a:spcBef>
                <a:spcPts val="750"/>
              </a:spcBef>
              <a:buFont typeface="Wingdings" panose="05000000000000000000" pitchFamily="2" charset="2"/>
              <a:buChar char="v"/>
            </a:pPr>
            <a:r>
              <a:rPr lang="en-US" sz="2400" dirty="0">
                <a:sym typeface="Wingdings" pitchFamily="2" charset="2"/>
              </a:rPr>
              <a:t> </a:t>
            </a:r>
            <a:r>
              <a:rPr lang="en-US" sz="2400" dirty="0" smtClean="0"/>
              <a:t>Detroit  </a:t>
            </a:r>
            <a:endParaRPr lang="en-US" dirty="0" smtClean="0"/>
          </a:p>
          <a:p>
            <a:pPr lvl="1">
              <a:spcBef>
                <a:spcPts val="750"/>
              </a:spcBef>
              <a:buFont typeface="Wingdings" panose="05000000000000000000" pitchFamily="2" charset="2"/>
              <a:buChar char="v"/>
            </a:pPr>
            <a:r>
              <a:rPr lang="en-US" sz="2400" dirty="0"/>
              <a:t> </a:t>
            </a:r>
            <a:r>
              <a:rPr lang="en-US" sz="2400" dirty="0" smtClean="0"/>
              <a:t>Dexter </a:t>
            </a:r>
            <a:r>
              <a:rPr lang="en-US" sz="2400" dirty="0" smtClean="0">
                <a:sym typeface="Wingdings" pitchFamily="2" charset="2"/>
              </a:rPr>
              <a:t> </a:t>
            </a:r>
            <a:endParaRPr lang="en-US" sz="2400" dirty="0">
              <a:sym typeface="Wingdings" pitchFamily="2" charset="2"/>
            </a:endParaRPr>
          </a:p>
        </p:txBody>
      </p:sp>
      <p:sp>
        <p:nvSpPr>
          <p:cNvPr id="2" name="Content Placeholder 1"/>
          <p:cNvSpPr>
            <a:spLocks noGrp="1"/>
          </p:cNvSpPr>
          <p:nvPr>
            <p:ph sz="half" idx="2"/>
          </p:nvPr>
        </p:nvSpPr>
        <p:spPr/>
        <p:txBody>
          <a:bodyPr/>
          <a:lstStyle/>
          <a:p>
            <a:pPr lvl="1">
              <a:spcBef>
                <a:spcPts val="750"/>
              </a:spcBef>
              <a:buFont typeface="Wingdings" panose="05000000000000000000" pitchFamily="2" charset="2"/>
              <a:buChar char="v"/>
            </a:pPr>
            <a:r>
              <a:rPr lang="en-US" dirty="0" smtClean="0">
                <a:sym typeface="Wingdings" pitchFamily="2" charset="2"/>
              </a:rPr>
              <a:t> Flint</a:t>
            </a:r>
          </a:p>
          <a:p>
            <a:pPr lvl="1">
              <a:spcBef>
                <a:spcPts val="750"/>
              </a:spcBef>
              <a:buFont typeface="Wingdings" panose="05000000000000000000" pitchFamily="2" charset="2"/>
              <a:buChar char="v"/>
            </a:pPr>
            <a:r>
              <a:rPr lang="en-US" dirty="0">
                <a:sym typeface="Wingdings" pitchFamily="2" charset="2"/>
              </a:rPr>
              <a:t> </a:t>
            </a:r>
            <a:r>
              <a:rPr lang="en-US" dirty="0" smtClean="0">
                <a:sym typeface="Wingdings" pitchFamily="2" charset="2"/>
              </a:rPr>
              <a:t>Grand </a:t>
            </a:r>
            <a:r>
              <a:rPr lang="en-US" dirty="0">
                <a:sym typeface="Wingdings" pitchFamily="2" charset="2"/>
              </a:rPr>
              <a:t>Rapids  </a:t>
            </a:r>
            <a:endParaRPr lang="en-US" dirty="0" smtClean="0">
              <a:sym typeface="Wingdings" pitchFamily="2" charset="2"/>
            </a:endParaRPr>
          </a:p>
          <a:p>
            <a:pPr lvl="1">
              <a:spcBef>
                <a:spcPts val="750"/>
              </a:spcBef>
              <a:buFont typeface="Wingdings" panose="05000000000000000000" pitchFamily="2" charset="2"/>
              <a:buChar char="v"/>
            </a:pPr>
            <a:r>
              <a:rPr lang="en-US" dirty="0">
                <a:sym typeface="Wingdings" pitchFamily="2" charset="2"/>
              </a:rPr>
              <a:t> </a:t>
            </a:r>
            <a:r>
              <a:rPr lang="en-US" dirty="0" smtClean="0">
                <a:sym typeface="Wingdings" pitchFamily="2" charset="2"/>
              </a:rPr>
              <a:t>Howell   </a:t>
            </a:r>
          </a:p>
          <a:p>
            <a:pPr lvl="1">
              <a:spcBef>
                <a:spcPts val="750"/>
              </a:spcBef>
              <a:buFont typeface="Wingdings" panose="05000000000000000000" pitchFamily="2" charset="2"/>
              <a:buChar char="v"/>
            </a:pPr>
            <a:r>
              <a:rPr lang="en-US" dirty="0">
                <a:sym typeface="Wingdings" pitchFamily="2" charset="2"/>
              </a:rPr>
              <a:t> </a:t>
            </a:r>
            <a:r>
              <a:rPr lang="en-US" dirty="0" smtClean="0">
                <a:sym typeface="Wingdings" pitchFamily="2" charset="2"/>
              </a:rPr>
              <a:t>Jackson </a:t>
            </a:r>
          </a:p>
          <a:p>
            <a:pPr lvl="1">
              <a:spcBef>
                <a:spcPts val="750"/>
              </a:spcBef>
              <a:buFont typeface="Wingdings" panose="05000000000000000000" pitchFamily="2" charset="2"/>
              <a:buChar char="v"/>
            </a:pPr>
            <a:r>
              <a:rPr lang="en-US" dirty="0">
                <a:sym typeface="Wingdings" pitchFamily="2" charset="2"/>
              </a:rPr>
              <a:t> </a:t>
            </a:r>
            <a:r>
              <a:rPr lang="en-US" dirty="0" smtClean="0">
                <a:sym typeface="Wingdings" pitchFamily="2" charset="2"/>
              </a:rPr>
              <a:t>Ypsilanti</a:t>
            </a:r>
          </a:p>
          <a:p>
            <a:pPr lvl="1">
              <a:spcBef>
                <a:spcPts val="750"/>
              </a:spcBef>
              <a:buFont typeface="Wingdings" panose="05000000000000000000" pitchFamily="2" charset="2"/>
              <a:buChar char="v"/>
            </a:pPr>
            <a:r>
              <a:rPr lang="en-US" dirty="0">
                <a:sym typeface="Wingdings" pitchFamily="2" charset="2"/>
              </a:rPr>
              <a:t> </a:t>
            </a:r>
            <a:r>
              <a:rPr lang="en-US" dirty="0" smtClean="0">
                <a:sym typeface="Wingdings" pitchFamily="2" charset="2"/>
              </a:rPr>
              <a:t>And </a:t>
            </a:r>
            <a:r>
              <a:rPr lang="en-US" dirty="0">
                <a:sym typeface="Wingdings" pitchFamily="2" charset="2"/>
              </a:rPr>
              <a:t>in New Jersey, New </a:t>
            </a:r>
            <a:r>
              <a:rPr lang="en-US" dirty="0" smtClean="0">
                <a:sym typeface="Wingdings" pitchFamily="2" charset="2"/>
              </a:rPr>
              <a:t> York</a:t>
            </a:r>
            <a:r>
              <a:rPr lang="en-US" dirty="0">
                <a:sym typeface="Wingdings" pitchFamily="2" charset="2"/>
              </a:rPr>
              <a:t>, Wisconsin, </a:t>
            </a:r>
            <a:r>
              <a:rPr lang="en-US" dirty="0" smtClean="0">
                <a:sym typeface="Wingdings" pitchFamily="2" charset="2"/>
              </a:rPr>
              <a:t> Mississippi</a:t>
            </a:r>
            <a:r>
              <a:rPr lang="en-US" dirty="0">
                <a:sym typeface="Wingdings" pitchFamily="2" charset="2"/>
              </a:rPr>
              <a:t>, etc.</a:t>
            </a:r>
            <a:endParaRPr lang="en-US" dirty="0"/>
          </a:p>
          <a:p>
            <a:pPr marL="68580" indent="0">
              <a:buNone/>
            </a:pPr>
            <a:endParaRPr lang="en-US" dirty="0"/>
          </a:p>
          <a:p>
            <a:endParaRPr lang="en-US" dirty="0"/>
          </a:p>
        </p:txBody>
      </p:sp>
    </p:spTree>
    <p:extLst>
      <p:ext uri="{BB962C8B-B14F-4D97-AF65-F5344CB8AC3E}">
        <p14:creationId xmlns:p14="http://schemas.microsoft.com/office/powerpoint/2010/main" val="229599717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Where does trafficking occur?</a:t>
            </a:r>
            <a:endParaRPr lang="en-US" dirty="0"/>
          </a:p>
        </p:txBody>
      </p:sp>
      <p:sp>
        <p:nvSpPr>
          <p:cNvPr id="3" name="Content Placeholder 2"/>
          <p:cNvSpPr>
            <a:spLocks noGrp="1"/>
          </p:cNvSpPr>
          <p:nvPr>
            <p:ph sz="half" idx="1"/>
          </p:nvPr>
        </p:nvSpPr>
        <p:spPr/>
        <p:txBody>
          <a:bodyPr>
            <a:normAutofit/>
          </a:bodyPr>
          <a:lstStyle/>
          <a:p>
            <a:pPr>
              <a:buFont typeface="Wingdings" panose="05000000000000000000" pitchFamily="2" charset="2"/>
              <a:buChar char="Ø"/>
            </a:pPr>
            <a:r>
              <a:rPr lang="en-US" sz="3200" dirty="0">
                <a:ea typeface="ＭＳ Ｐゴシック" charset="0"/>
                <a:cs typeface="Arial" charset="0"/>
              </a:rPr>
              <a:t>Massage Parlors </a:t>
            </a:r>
          </a:p>
          <a:p>
            <a:pPr>
              <a:buFont typeface="Wingdings" panose="05000000000000000000" pitchFamily="2" charset="2"/>
              <a:buChar char="Ø"/>
            </a:pPr>
            <a:r>
              <a:rPr lang="en-US" sz="3200" dirty="0">
                <a:ea typeface="ＭＳ Ｐゴシック" charset="0"/>
                <a:cs typeface="Arial" charset="0"/>
              </a:rPr>
              <a:t>Brothels </a:t>
            </a:r>
          </a:p>
          <a:p>
            <a:pPr>
              <a:buFont typeface="Wingdings" panose="05000000000000000000" pitchFamily="2" charset="2"/>
              <a:buChar char="Ø"/>
            </a:pPr>
            <a:r>
              <a:rPr lang="en-US" sz="3200" dirty="0">
                <a:ea typeface="ＭＳ Ｐゴシック" charset="0"/>
                <a:cs typeface="Arial" charset="0"/>
              </a:rPr>
              <a:t>Strip Clubs </a:t>
            </a:r>
          </a:p>
          <a:p>
            <a:pPr>
              <a:buFont typeface="Wingdings" panose="05000000000000000000" pitchFamily="2" charset="2"/>
              <a:buChar char="Ø"/>
            </a:pPr>
            <a:r>
              <a:rPr lang="en-US" sz="3200" dirty="0">
                <a:ea typeface="ＭＳ Ｐゴシック" charset="0"/>
                <a:cs typeface="Arial" charset="0"/>
              </a:rPr>
              <a:t>Escort Services	</a:t>
            </a:r>
          </a:p>
          <a:p>
            <a:pPr>
              <a:buFont typeface="Wingdings" panose="05000000000000000000" pitchFamily="2" charset="2"/>
              <a:buChar char="Ø"/>
            </a:pPr>
            <a:r>
              <a:rPr lang="en-US" sz="3200" dirty="0">
                <a:ea typeface="ＭＳ Ｐゴシック" charset="0"/>
                <a:cs typeface="Arial" charset="0"/>
              </a:rPr>
              <a:t>Domestic Servitude</a:t>
            </a:r>
          </a:p>
          <a:p>
            <a:pPr>
              <a:buFont typeface="Wingdings" panose="05000000000000000000" pitchFamily="2" charset="2"/>
              <a:buChar char="Ø"/>
            </a:pPr>
            <a:r>
              <a:rPr lang="en-US" sz="3200" dirty="0" smtClean="0">
                <a:ea typeface="ＭＳ Ｐゴシック" charset="0"/>
                <a:cs typeface="Arial" charset="0"/>
              </a:rPr>
              <a:t>Construction</a:t>
            </a:r>
          </a:p>
          <a:p>
            <a:pPr>
              <a:buFont typeface="Wingdings" panose="05000000000000000000" pitchFamily="2" charset="2"/>
              <a:buChar char="Ø"/>
            </a:pPr>
            <a:r>
              <a:rPr lang="en-US" sz="3200" dirty="0" smtClean="0">
                <a:ea typeface="ＭＳ Ｐゴシック" charset="0"/>
                <a:cs typeface="Arial" charset="0"/>
              </a:rPr>
              <a:t>Carpentry</a:t>
            </a:r>
          </a:p>
          <a:p>
            <a:pPr marL="0" indent="0">
              <a:buNone/>
            </a:pPr>
            <a:endParaRPr lang="en-US" dirty="0"/>
          </a:p>
        </p:txBody>
      </p:sp>
      <p:sp>
        <p:nvSpPr>
          <p:cNvPr id="4" name="Content Placeholder 3"/>
          <p:cNvSpPr>
            <a:spLocks noGrp="1"/>
          </p:cNvSpPr>
          <p:nvPr>
            <p:ph sz="half" idx="2"/>
          </p:nvPr>
        </p:nvSpPr>
        <p:spPr/>
        <p:txBody>
          <a:bodyPr>
            <a:normAutofit/>
          </a:bodyPr>
          <a:lstStyle/>
          <a:p>
            <a:pPr>
              <a:buFont typeface="Wingdings" panose="05000000000000000000" pitchFamily="2" charset="2"/>
              <a:buChar char="Ø"/>
            </a:pPr>
            <a:r>
              <a:rPr lang="en-US" sz="3200" dirty="0">
                <a:ea typeface="ＭＳ Ｐゴシック" charset="0"/>
                <a:cs typeface="Arial" charset="0"/>
              </a:rPr>
              <a:t>Landscaping</a:t>
            </a:r>
          </a:p>
          <a:p>
            <a:pPr>
              <a:buFont typeface="Wingdings" panose="05000000000000000000" pitchFamily="2" charset="2"/>
              <a:buChar char="Ø"/>
            </a:pPr>
            <a:r>
              <a:rPr lang="en-US" sz="3200" dirty="0" smtClean="0">
                <a:ea typeface="ＭＳ Ｐゴシック" charset="0"/>
                <a:cs typeface="Arial" charset="0"/>
              </a:rPr>
              <a:t>Beauty </a:t>
            </a:r>
            <a:r>
              <a:rPr lang="en-US" sz="3200" dirty="0">
                <a:ea typeface="ＭＳ Ｐゴシック" charset="0"/>
                <a:cs typeface="Arial" charset="0"/>
              </a:rPr>
              <a:t>Industry</a:t>
            </a:r>
          </a:p>
          <a:p>
            <a:pPr>
              <a:buFont typeface="Wingdings" panose="05000000000000000000" pitchFamily="2" charset="2"/>
              <a:buChar char="Ø"/>
            </a:pPr>
            <a:r>
              <a:rPr lang="en-US" sz="3200" dirty="0">
                <a:ea typeface="ＭＳ Ｐゴシック" charset="0"/>
                <a:cs typeface="Arial" charset="0"/>
              </a:rPr>
              <a:t>Restaurants</a:t>
            </a:r>
          </a:p>
          <a:p>
            <a:pPr>
              <a:buFont typeface="Wingdings" panose="05000000000000000000" pitchFamily="2" charset="2"/>
              <a:buChar char="Ø"/>
            </a:pPr>
            <a:r>
              <a:rPr lang="en-US" sz="3200" dirty="0">
                <a:ea typeface="ＭＳ Ｐゴシック" charset="0"/>
                <a:cs typeface="Arial" charset="0"/>
              </a:rPr>
              <a:t>Panhandling</a:t>
            </a:r>
          </a:p>
          <a:p>
            <a:pPr>
              <a:buFont typeface="Wingdings" panose="05000000000000000000" pitchFamily="2" charset="2"/>
              <a:buChar char="Ø"/>
            </a:pPr>
            <a:r>
              <a:rPr lang="en-US" sz="3200" dirty="0">
                <a:ea typeface="ＭＳ Ｐゴシック" charset="0"/>
                <a:cs typeface="Arial" charset="0"/>
              </a:rPr>
              <a:t>Janitorial Services</a:t>
            </a:r>
          </a:p>
          <a:p>
            <a:pPr>
              <a:buFont typeface="Wingdings" panose="05000000000000000000" pitchFamily="2" charset="2"/>
              <a:buChar char="Ø"/>
            </a:pPr>
            <a:r>
              <a:rPr lang="en-US" sz="3200" dirty="0">
                <a:ea typeface="ＭＳ Ｐゴシック" charset="0"/>
                <a:cs typeface="Arial" charset="0"/>
              </a:rPr>
              <a:t>Farm Work</a:t>
            </a:r>
          </a:p>
          <a:p>
            <a:endParaRPr lang="en-US" dirty="0"/>
          </a:p>
        </p:txBody>
      </p:sp>
    </p:spTree>
    <p:extLst>
      <p:ext uri="{BB962C8B-B14F-4D97-AF65-F5344CB8AC3E}">
        <p14:creationId xmlns:p14="http://schemas.microsoft.com/office/powerpoint/2010/main" val="220760176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a:t>Who Are Victims? Dispelling Myths</a:t>
            </a:r>
            <a:endParaRPr lang="en-US" dirty="0"/>
          </a:p>
        </p:txBody>
      </p:sp>
      <p:sp>
        <p:nvSpPr>
          <p:cNvPr id="6" name="Content Placeholder 5"/>
          <p:cNvSpPr>
            <a:spLocks noGrp="1"/>
          </p:cNvSpPr>
          <p:nvPr>
            <p:ph idx="1"/>
          </p:nvPr>
        </p:nvSpPr>
        <p:spPr/>
        <p:txBody>
          <a:bodyPr>
            <a:normAutofit fontScale="77500" lnSpcReduction="20000"/>
          </a:bodyPr>
          <a:lstStyle/>
          <a:p>
            <a:r>
              <a:rPr lang="en-US" dirty="0"/>
              <a:t>Sex trafficking is the only form of human trafficking.</a:t>
            </a:r>
          </a:p>
          <a:p>
            <a:endParaRPr lang="en-US" dirty="0"/>
          </a:p>
          <a:p>
            <a:r>
              <a:rPr lang="en-US" dirty="0"/>
              <a:t>Victims always think their traffickers are bad people.</a:t>
            </a:r>
          </a:p>
          <a:p>
            <a:endParaRPr lang="en-US" dirty="0"/>
          </a:p>
          <a:p>
            <a:r>
              <a:rPr lang="en-US" dirty="0"/>
              <a:t>Victims will come forward and report the crime.</a:t>
            </a:r>
          </a:p>
          <a:p>
            <a:pPr marL="68580" indent="0">
              <a:buNone/>
            </a:pPr>
            <a:endParaRPr lang="en-US" dirty="0"/>
          </a:p>
          <a:p>
            <a:r>
              <a:rPr lang="en-US" dirty="0"/>
              <a:t>Human trafficking must involve physical abuse.</a:t>
            </a:r>
          </a:p>
          <a:p>
            <a:endParaRPr lang="en-US" dirty="0"/>
          </a:p>
          <a:p>
            <a:r>
              <a:rPr lang="en-US" dirty="0">
                <a:cs typeface="Arial" charset="0"/>
              </a:rPr>
              <a:t>Only immigrants or girls are victims of human trafficking.</a:t>
            </a:r>
          </a:p>
          <a:p>
            <a:pPr>
              <a:buNone/>
            </a:pPr>
            <a:endParaRPr lang="en-US" dirty="0">
              <a:cs typeface="Arial" charset="0"/>
            </a:endParaRPr>
          </a:p>
          <a:p>
            <a:r>
              <a:rPr lang="en-US" dirty="0"/>
              <a:t>All prostitutes are willing participants and are criminals.</a:t>
            </a:r>
          </a:p>
          <a:p>
            <a:endParaRPr lang="en-US" dirty="0"/>
          </a:p>
        </p:txBody>
      </p:sp>
    </p:spTree>
    <p:extLst>
      <p:ext uri="{BB962C8B-B14F-4D97-AF65-F5344CB8AC3E}">
        <p14:creationId xmlns:p14="http://schemas.microsoft.com/office/powerpoint/2010/main" val="641296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Myth: Global Prevalence Statistics</a:t>
            </a:r>
            <a:endParaRPr lang="en-US" dirty="0"/>
          </a:p>
        </p:txBody>
      </p:sp>
      <p:sp>
        <p:nvSpPr>
          <p:cNvPr id="6" name="Content Placeholder 5"/>
          <p:cNvSpPr>
            <a:spLocks noGrp="1"/>
          </p:cNvSpPr>
          <p:nvPr>
            <p:ph idx="1"/>
          </p:nvPr>
        </p:nvSpPr>
        <p:spPr/>
        <p:txBody>
          <a:bodyPr/>
          <a:lstStyle/>
          <a:p>
            <a:r>
              <a:rPr lang="en-US" dirty="0" smtClean="0"/>
              <a:t>4 million people per year (UNODC 2009)</a:t>
            </a:r>
          </a:p>
          <a:p>
            <a:r>
              <a:rPr lang="en-US" dirty="0" smtClean="0"/>
              <a:t>27 million people per year (Bales 2011)</a:t>
            </a:r>
          </a:p>
          <a:p>
            <a:r>
              <a:rPr lang="en-US" b="1" dirty="0" smtClean="0"/>
              <a:t>21 million victims of forced labor (ILO 2015)</a:t>
            </a:r>
            <a:endParaRPr lang="en-US" b="1" dirty="0"/>
          </a:p>
        </p:txBody>
      </p:sp>
    </p:spTree>
    <p:extLst>
      <p:ext uri="{BB962C8B-B14F-4D97-AF65-F5344CB8AC3E}">
        <p14:creationId xmlns:p14="http://schemas.microsoft.com/office/powerpoint/2010/main" val="402713466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Myth: Economic Impact</a:t>
            </a:r>
            <a:endParaRPr lang="en-US" dirty="0"/>
          </a:p>
        </p:txBody>
      </p:sp>
      <p:sp>
        <p:nvSpPr>
          <p:cNvPr id="6" name="Content Placeholder 5"/>
          <p:cNvSpPr>
            <a:spLocks noGrp="1"/>
          </p:cNvSpPr>
          <p:nvPr>
            <p:ph idx="1"/>
          </p:nvPr>
        </p:nvSpPr>
        <p:spPr/>
        <p:txBody>
          <a:bodyPr/>
          <a:lstStyle/>
          <a:p>
            <a:r>
              <a:rPr lang="en-US" dirty="0" smtClean="0"/>
              <a:t>Ex: Third most profitable business for organized crime. (UNODC 2000)</a:t>
            </a:r>
          </a:p>
          <a:p>
            <a:r>
              <a:rPr lang="en-US" dirty="0" smtClean="0"/>
              <a:t>Ex: Second most profitable form of organized criminal activity in the world with drug trafficking and arms dealing. (2011)</a:t>
            </a:r>
          </a:p>
          <a:p>
            <a:r>
              <a:rPr lang="en-US" dirty="0" smtClean="0"/>
              <a:t>Where is this data coming from? </a:t>
            </a:r>
            <a:endParaRPr lang="en-US" dirty="0"/>
          </a:p>
        </p:txBody>
      </p:sp>
    </p:spTree>
    <p:extLst>
      <p:ext uri="{BB962C8B-B14F-4D97-AF65-F5344CB8AC3E}">
        <p14:creationId xmlns:p14="http://schemas.microsoft.com/office/powerpoint/2010/main" val="372155970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6ECE709A2FBF045AB6EE2783514D46D" ma:contentTypeVersion="1" ma:contentTypeDescription="Create a new document." ma:contentTypeScope="" ma:versionID="ad7b01efb62288a9910903c23315ec9d">
  <xsd:schema xmlns:xsd="http://www.w3.org/2001/XMLSchema" xmlns:xs="http://www.w3.org/2001/XMLSchema" xmlns:p="http://schemas.microsoft.com/office/2006/metadata/properties" xmlns:ns1="http://schemas.microsoft.com/sharepoint/v3" targetNamespace="http://schemas.microsoft.com/office/2006/metadata/properties" ma:root="true" ma:fieldsID="6f9746fe128b0ca74698fd9d7c13d39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27EEEC-CFE3-4AC0-9730-123A3BFB1A0B}">
  <ds:schemaRefs>
    <ds:schemaRef ds:uri="http://schemas.microsoft.com/sharepoint/v3/contenttype/forms"/>
  </ds:schemaRefs>
</ds:datastoreItem>
</file>

<file path=customXml/itemProps2.xml><?xml version="1.0" encoding="utf-8"?>
<ds:datastoreItem xmlns:ds="http://schemas.openxmlformats.org/officeDocument/2006/customXml" ds:itemID="{D91F79D6-08A0-46AF-893F-811A00D32867}">
  <ds:schemaRefs>
    <ds:schemaRef ds:uri="http://purl.org/dc/terms/"/>
    <ds:schemaRef ds:uri="http://purl.org/dc/dcmitype/"/>
    <ds:schemaRef ds:uri="http://schemas.microsoft.com/office/2006/documentManagement/types"/>
    <ds:schemaRef ds:uri="http://purl.org/dc/elements/1.1/"/>
    <ds:schemaRef ds:uri="http://schemas.microsoft.com/sharepoint/v3"/>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B91D4F2-01F6-4FA0-9894-C32044F84D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339</TotalTime>
  <Words>1461</Words>
  <Application>Microsoft Macintosh PowerPoint</Application>
  <PresentationFormat>On-screen Show (4:3)</PresentationFormat>
  <Paragraphs>164</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What is Human Trafficking? Combating Myths and Misconceptions</vt:lpstr>
      <vt:lpstr>The Human Trafficking Clinic</vt:lpstr>
      <vt:lpstr>We also…</vt:lpstr>
      <vt:lpstr>Where do our clients come from?</vt:lpstr>
      <vt:lpstr>Does it happen here? Yes!</vt:lpstr>
      <vt:lpstr>Where does trafficking occur?</vt:lpstr>
      <vt:lpstr>Who Are Victims? Dispelling Myths</vt:lpstr>
      <vt:lpstr>Myth: Global Prevalence Statistics</vt:lpstr>
      <vt:lpstr>Myth: Economic Impact</vt:lpstr>
      <vt:lpstr>Myth: Human Trafficking = Sex Trafficking</vt:lpstr>
      <vt:lpstr>Myth: The Perfect Victim</vt:lpstr>
      <vt:lpstr>Myth: Average age of entry in Sex Trade</vt:lpstr>
      <vt:lpstr>The Making of a Myth: Houston as No. 1 in Human Trafficking</vt:lpstr>
      <vt:lpstr>Myth: U.S. Hubs of Sex Trafficking</vt:lpstr>
      <vt:lpstr>Myth: Hubs of Human Trafficking</vt:lpstr>
      <vt:lpstr>Myth: Milwaukee In-Depth</vt:lpstr>
      <vt:lpstr>Truth: Data on Child Sex Trafficking</vt:lpstr>
      <vt:lpstr>Myth: “Our” kids are taken from malls and movie theaters</vt:lpstr>
      <vt:lpstr>Myth: Super Bowl = More Sex Trafficking</vt:lpstr>
      <vt:lpstr>Myth:  Success = Criminal Prosecution</vt:lpstr>
      <vt:lpstr>Myth: Sexual assault Is Only in Sex Trafficking Cases</vt:lpstr>
      <vt:lpstr>What do you do?</vt:lpstr>
      <vt:lpstr>PowerPoint Presentation</vt:lpstr>
    </vt:vector>
  </TitlesOfParts>
  <Company>University of Michigan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Tish Holbrook</dc:creator>
  <cp:lastModifiedBy>Bridgette Carr</cp:lastModifiedBy>
  <cp:revision>27</cp:revision>
  <dcterms:created xsi:type="dcterms:W3CDTF">2014-10-15T16:25:47Z</dcterms:created>
  <dcterms:modified xsi:type="dcterms:W3CDTF">2017-01-16T15:16:52Z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0x01010026ECE709A2FBF045AB6EE2783514D46D</vt:lpwstr>
  </property>
</Properties>
</file>